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8" r:id="rId2"/>
    <p:sldId id="266" r:id="rId3"/>
    <p:sldId id="267" r:id="rId4"/>
    <p:sldId id="286" r:id="rId5"/>
    <p:sldId id="302" r:id="rId6"/>
    <p:sldId id="292" r:id="rId7"/>
    <p:sldId id="29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6E4C"/>
    <a:srgbClr val="6A7BCE"/>
    <a:srgbClr val="80B8BE"/>
    <a:srgbClr val="CF6FAD"/>
    <a:srgbClr val="4AD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BA0E66-DC6A-4454-8FC1-42477ED4CC3F}" v="1233" dt="2022-09-08T15:46:05.3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9005" autoAdjust="0"/>
    <p:restoredTop sz="75179" autoAdjust="0"/>
  </p:normalViewPr>
  <p:slideViewPr>
    <p:cSldViewPr snapToGrid="0">
      <p:cViewPr varScale="1">
        <p:scale>
          <a:sx n="85" d="100"/>
          <a:sy n="85" d="100"/>
        </p:scale>
        <p:origin x="134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C2F613-D54E-4722-9D8A-2C217B8E42C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3E4CAE0-9F60-4F91-A735-3E2D107F2E3D}">
      <dgm:prSet/>
      <dgm:spPr/>
      <dgm:t>
        <a:bodyPr/>
        <a:lstStyle/>
        <a:p>
          <a:r>
            <a:rPr lang="en-US" dirty="0">
              <a:solidFill>
                <a:schemeClr val="accent1">
                  <a:lumMod val="40000"/>
                  <a:lumOff val="60000"/>
                </a:schemeClr>
              </a:solidFill>
            </a:rPr>
            <a:t>Where on the landscape are vernal pools found in terms of geomorphology and forest structure? </a:t>
          </a:r>
        </a:p>
      </dgm:t>
    </dgm:pt>
    <dgm:pt modelId="{CFB392AE-42C3-41EE-ACA1-DAEF58823877}" type="parTrans" cxnId="{18DDB1FC-C8A1-4AB7-B2AA-2BD83EC42FEF}">
      <dgm:prSet/>
      <dgm:spPr/>
      <dgm:t>
        <a:bodyPr/>
        <a:lstStyle/>
        <a:p>
          <a:endParaRPr lang="en-US"/>
        </a:p>
      </dgm:t>
    </dgm:pt>
    <dgm:pt modelId="{72739D7C-2B8D-4812-85EC-68E0CA12B580}" type="sibTrans" cxnId="{18DDB1FC-C8A1-4AB7-B2AA-2BD83EC42FEF}">
      <dgm:prSet/>
      <dgm:spPr/>
      <dgm:t>
        <a:bodyPr/>
        <a:lstStyle/>
        <a:p>
          <a:endParaRPr lang="en-US"/>
        </a:p>
      </dgm:t>
    </dgm:pt>
    <dgm:pt modelId="{FDD17C61-AF53-4E59-BCA4-3C38B24C5A93}">
      <dgm:prSet/>
      <dgm:spPr/>
      <dgm:t>
        <a:bodyPr/>
        <a:lstStyle/>
        <a:p>
          <a:r>
            <a:rPr lang="en-US" dirty="0">
              <a:solidFill>
                <a:schemeClr val="accent1">
                  <a:lumMod val="40000"/>
                  <a:lumOff val="60000"/>
                </a:schemeClr>
              </a:solidFill>
            </a:rPr>
            <a:t>How do pool characteristics change across the region?</a:t>
          </a:r>
        </a:p>
      </dgm:t>
    </dgm:pt>
    <dgm:pt modelId="{506A86D5-CB32-42DA-A1B5-71DAC563282B}" type="parTrans" cxnId="{FF59159F-BAB9-48B2-8297-F572DD211E99}">
      <dgm:prSet/>
      <dgm:spPr/>
      <dgm:t>
        <a:bodyPr/>
        <a:lstStyle/>
        <a:p>
          <a:endParaRPr lang="en-US"/>
        </a:p>
      </dgm:t>
    </dgm:pt>
    <dgm:pt modelId="{6E6DDA38-B843-42D6-A6A1-53E55A5519EC}" type="sibTrans" cxnId="{FF59159F-BAB9-48B2-8297-F572DD211E99}">
      <dgm:prSet/>
      <dgm:spPr/>
      <dgm:t>
        <a:bodyPr/>
        <a:lstStyle/>
        <a:p>
          <a:endParaRPr lang="en-US"/>
        </a:p>
      </dgm:t>
    </dgm:pt>
    <dgm:pt modelId="{96711E24-D74D-4433-9E9E-A8B3200CA8B5}">
      <dgm:prSet custT="1"/>
      <dgm:spPr/>
      <dgm:t>
        <a:bodyPr/>
        <a:lstStyle/>
        <a:p>
          <a:r>
            <a:rPr lang="en-US" sz="2200" dirty="0">
              <a:solidFill>
                <a:schemeClr val="accent1">
                  <a:lumMod val="40000"/>
                  <a:lumOff val="60000"/>
                </a:schemeClr>
              </a:solidFill>
            </a:rPr>
            <a:t>What pool characteristics provide high quality habitat for amphibians?</a:t>
          </a:r>
        </a:p>
        <a:p>
          <a:r>
            <a:rPr lang="en-US" sz="2200" dirty="0">
              <a:solidFill>
                <a:schemeClr val="accent1">
                  <a:lumMod val="40000"/>
                  <a:lumOff val="60000"/>
                </a:schemeClr>
              </a:solidFill>
            </a:rPr>
            <a:t>    - </a:t>
          </a:r>
          <a:r>
            <a:rPr lang="en-US" sz="1800" dirty="0">
              <a:solidFill>
                <a:schemeClr val="accent1">
                  <a:lumMod val="40000"/>
                  <a:lumOff val="60000"/>
                </a:schemeClr>
              </a:solidFill>
            </a:rPr>
            <a:t>Create a classification system</a:t>
          </a:r>
          <a:endParaRPr lang="en-US" sz="2200" dirty="0">
            <a:solidFill>
              <a:schemeClr val="accent1">
                <a:lumMod val="40000"/>
                <a:lumOff val="60000"/>
              </a:schemeClr>
            </a:solidFill>
          </a:endParaRPr>
        </a:p>
      </dgm:t>
    </dgm:pt>
    <dgm:pt modelId="{F50CC94A-DBFF-441C-B85F-0EB0BD311987}" type="parTrans" cxnId="{0E7BE5FB-64F9-423E-9DEF-439632EF5BF9}">
      <dgm:prSet/>
      <dgm:spPr/>
      <dgm:t>
        <a:bodyPr/>
        <a:lstStyle/>
        <a:p>
          <a:endParaRPr lang="en-US"/>
        </a:p>
      </dgm:t>
    </dgm:pt>
    <dgm:pt modelId="{0DF65F3E-43F7-43D0-A674-2FD03588D29B}" type="sibTrans" cxnId="{0E7BE5FB-64F9-423E-9DEF-439632EF5BF9}">
      <dgm:prSet/>
      <dgm:spPr/>
      <dgm:t>
        <a:bodyPr/>
        <a:lstStyle/>
        <a:p>
          <a:endParaRPr lang="en-US"/>
        </a:p>
      </dgm:t>
    </dgm:pt>
    <dgm:pt modelId="{4DDE6EE5-C8F1-43FB-B616-5C4FA5F6CC79}" type="pres">
      <dgm:prSet presAssocID="{ACC2F613-D54E-4722-9D8A-2C217B8E42C5}" presName="linear" presStyleCnt="0">
        <dgm:presLayoutVars>
          <dgm:animLvl val="lvl"/>
          <dgm:resizeHandles val="exact"/>
        </dgm:presLayoutVars>
      </dgm:prSet>
      <dgm:spPr/>
    </dgm:pt>
    <dgm:pt modelId="{3B1BFE07-146E-49E0-8C36-090505F5BFC0}" type="pres">
      <dgm:prSet presAssocID="{43E4CAE0-9F60-4F91-A735-3E2D107F2E3D}" presName="parentText" presStyleLbl="node1" presStyleIdx="0" presStyleCnt="3" custLinFactNeighborX="-7784" custLinFactNeighborY="24855">
        <dgm:presLayoutVars>
          <dgm:chMax val="0"/>
          <dgm:bulletEnabled val="1"/>
        </dgm:presLayoutVars>
      </dgm:prSet>
      <dgm:spPr/>
    </dgm:pt>
    <dgm:pt modelId="{FC49C6E0-CDC7-4F17-841A-504B87714769}" type="pres">
      <dgm:prSet presAssocID="{72739D7C-2B8D-4812-85EC-68E0CA12B580}" presName="spacer" presStyleCnt="0"/>
      <dgm:spPr/>
    </dgm:pt>
    <dgm:pt modelId="{10A2AD22-7814-49F2-8020-D86A75D335BC}" type="pres">
      <dgm:prSet presAssocID="{FDD17C61-AF53-4E59-BCA4-3C38B24C5A9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86675A2-F3BE-4561-9E14-05FFA3F441F3}" type="pres">
      <dgm:prSet presAssocID="{6E6DDA38-B843-42D6-A6A1-53E55A5519EC}" presName="spacer" presStyleCnt="0"/>
      <dgm:spPr/>
    </dgm:pt>
    <dgm:pt modelId="{32FBCA72-AD5B-4DA8-80E5-D77F0E86C555}" type="pres">
      <dgm:prSet presAssocID="{96711E24-D74D-4433-9E9E-A8B3200CA8B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111BB26-A600-4544-AB75-2E48FDD746FE}" type="presOf" srcId="{43E4CAE0-9F60-4F91-A735-3E2D107F2E3D}" destId="{3B1BFE07-146E-49E0-8C36-090505F5BFC0}" srcOrd="0" destOrd="0" presId="urn:microsoft.com/office/officeart/2005/8/layout/vList2"/>
    <dgm:cxn modelId="{C8066267-536E-4E7A-84EB-3E69FB658743}" type="presOf" srcId="{FDD17C61-AF53-4E59-BCA4-3C38B24C5A93}" destId="{10A2AD22-7814-49F2-8020-D86A75D335BC}" srcOrd="0" destOrd="0" presId="urn:microsoft.com/office/officeart/2005/8/layout/vList2"/>
    <dgm:cxn modelId="{FF59159F-BAB9-48B2-8297-F572DD211E99}" srcId="{ACC2F613-D54E-4722-9D8A-2C217B8E42C5}" destId="{FDD17C61-AF53-4E59-BCA4-3C38B24C5A93}" srcOrd="1" destOrd="0" parTransId="{506A86D5-CB32-42DA-A1B5-71DAC563282B}" sibTransId="{6E6DDA38-B843-42D6-A6A1-53E55A5519EC}"/>
    <dgm:cxn modelId="{830981BC-5D87-445B-9FFC-44751A985171}" type="presOf" srcId="{96711E24-D74D-4433-9E9E-A8B3200CA8B5}" destId="{32FBCA72-AD5B-4DA8-80E5-D77F0E86C555}" srcOrd="0" destOrd="0" presId="urn:microsoft.com/office/officeart/2005/8/layout/vList2"/>
    <dgm:cxn modelId="{AAA07CC6-B369-4CC4-8FA1-B811A9CB7F7E}" type="presOf" srcId="{ACC2F613-D54E-4722-9D8A-2C217B8E42C5}" destId="{4DDE6EE5-C8F1-43FB-B616-5C4FA5F6CC79}" srcOrd="0" destOrd="0" presId="urn:microsoft.com/office/officeart/2005/8/layout/vList2"/>
    <dgm:cxn modelId="{0E7BE5FB-64F9-423E-9DEF-439632EF5BF9}" srcId="{ACC2F613-D54E-4722-9D8A-2C217B8E42C5}" destId="{96711E24-D74D-4433-9E9E-A8B3200CA8B5}" srcOrd="2" destOrd="0" parTransId="{F50CC94A-DBFF-441C-B85F-0EB0BD311987}" sibTransId="{0DF65F3E-43F7-43D0-A674-2FD03588D29B}"/>
    <dgm:cxn modelId="{18DDB1FC-C8A1-4AB7-B2AA-2BD83EC42FEF}" srcId="{ACC2F613-D54E-4722-9D8A-2C217B8E42C5}" destId="{43E4CAE0-9F60-4F91-A735-3E2D107F2E3D}" srcOrd="0" destOrd="0" parTransId="{CFB392AE-42C3-41EE-ACA1-DAEF58823877}" sibTransId="{72739D7C-2B8D-4812-85EC-68E0CA12B580}"/>
    <dgm:cxn modelId="{6A22668E-94A9-4EBD-97C5-DD938E859A53}" type="presParOf" srcId="{4DDE6EE5-C8F1-43FB-B616-5C4FA5F6CC79}" destId="{3B1BFE07-146E-49E0-8C36-090505F5BFC0}" srcOrd="0" destOrd="0" presId="urn:microsoft.com/office/officeart/2005/8/layout/vList2"/>
    <dgm:cxn modelId="{D0B2D3B1-1B75-46CB-BF8B-8BB8D298E298}" type="presParOf" srcId="{4DDE6EE5-C8F1-43FB-B616-5C4FA5F6CC79}" destId="{FC49C6E0-CDC7-4F17-841A-504B87714769}" srcOrd="1" destOrd="0" presId="urn:microsoft.com/office/officeart/2005/8/layout/vList2"/>
    <dgm:cxn modelId="{A2A57456-5DCD-43E9-A7C6-9953103DF267}" type="presParOf" srcId="{4DDE6EE5-C8F1-43FB-B616-5C4FA5F6CC79}" destId="{10A2AD22-7814-49F2-8020-D86A75D335BC}" srcOrd="2" destOrd="0" presId="urn:microsoft.com/office/officeart/2005/8/layout/vList2"/>
    <dgm:cxn modelId="{BD1AA2BC-65AA-4920-B8E1-D7A8CD429353}" type="presParOf" srcId="{4DDE6EE5-C8F1-43FB-B616-5C4FA5F6CC79}" destId="{586675A2-F3BE-4561-9E14-05FFA3F441F3}" srcOrd="3" destOrd="0" presId="urn:microsoft.com/office/officeart/2005/8/layout/vList2"/>
    <dgm:cxn modelId="{9CE99005-4F5C-4BE4-9ECE-7AF9B80D332A}" type="presParOf" srcId="{4DDE6EE5-C8F1-43FB-B616-5C4FA5F6CC79}" destId="{32FBCA72-AD5B-4DA8-80E5-D77F0E86C55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1BFE07-146E-49E0-8C36-090505F5BFC0}">
      <dsp:nvSpPr>
        <dsp:cNvPr id="0" name=""/>
        <dsp:cNvSpPr/>
      </dsp:nvSpPr>
      <dsp:spPr>
        <a:xfrm>
          <a:off x="0" y="70950"/>
          <a:ext cx="5302530" cy="1257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accent1">
                  <a:lumMod val="40000"/>
                  <a:lumOff val="60000"/>
                </a:schemeClr>
              </a:solidFill>
            </a:rPr>
            <a:t>Where on the landscape are vernal pools found in terms of geomorphology and forest structure? </a:t>
          </a:r>
        </a:p>
      </dsp:txBody>
      <dsp:txXfrm>
        <a:off x="61398" y="132348"/>
        <a:ext cx="5179734" cy="1134954"/>
      </dsp:txXfrm>
    </dsp:sp>
    <dsp:sp modelId="{10A2AD22-7814-49F2-8020-D86A75D335BC}">
      <dsp:nvSpPr>
        <dsp:cNvPr id="0" name=""/>
        <dsp:cNvSpPr/>
      </dsp:nvSpPr>
      <dsp:spPr>
        <a:xfrm>
          <a:off x="0" y="1382805"/>
          <a:ext cx="5302530" cy="1257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accent1">
                  <a:lumMod val="40000"/>
                  <a:lumOff val="60000"/>
                </a:schemeClr>
              </a:solidFill>
            </a:rPr>
            <a:t>How do pool characteristics change across the region?</a:t>
          </a:r>
        </a:p>
      </dsp:txBody>
      <dsp:txXfrm>
        <a:off x="61398" y="1444203"/>
        <a:ext cx="5179734" cy="1134954"/>
      </dsp:txXfrm>
    </dsp:sp>
    <dsp:sp modelId="{32FBCA72-AD5B-4DA8-80E5-D77F0E86C555}">
      <dsp:nvSpPr>
        <dsp:cNvPr id="0" name=""/>
        <dsp:cNvSpPr/>
      </dsp:nvSpPr>
      <dsp:spPr>
        <a:xfrm>
          <a:off x="0" y="2712555"/>
          <a:ext cx="5302530" cy="1257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accent1">
                  <a:lumMod val="40000"/>
                  <a:lumOff val="60000"/>
                </a:schemeClr>
              </a:solidFill>
            </a:rPr>
            <a:t>What pool characteristics provide high quality habitat for amphibians?</a:t>
          </a: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chemeClr val="accent1">
                  <a:lumMod val="40000"/>
                  <a:lumOff val="60000"/>
                </a:schemeClr>
              </a:solidFill>
            </a:rPr>
            <a:t>    - </a:t>
          </a:r>
          <a:r>
            <a:rPr lang="en-US" sz="1800" kern="1200" dirty="0">
              <a:solidFill>
                <a:schemeClr val="accent1">
                  <a:lumMod val="40000"/>
                  <a:lumOff val="60000"/>
                </a:schemeClr>
              </a:solidFill>
            </a:rPr>
            <a:t>Create a classification system</a:t>
          </a:r>
          <a:endParaRPr lang="en-US" sz="2200" kern="1200" dirty="0">
            <a:solidFill>
              <a:schemeClr val="accent1">
                <a:lumMod val="40000"/>
                <a:lumOff val="60000"/>
              </a:schemeClr>
            </a:solidFill>
          </a:endParaRPr>
        </a:p>
      </dsp:txBody>
      <dsp:txXfrm>
        <a:off x="61398" y="2773953"/>
        <a:ext cx="5179734" cy="11349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A5AAC5-3550-4147-9B20-01F63947EEAF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73CFE-9B93-4747-8A67-7C41CE33C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74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photos and maps not cited were made by me!!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73CFE-9B93-4747-8A67-7C41CE33CE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48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Small means less than 0.2 hectare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73CFE-9B93-4747-8A67-7C41CE33CE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847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73CFE-9B93-4747-8A67-7C41CE33CE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93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kinds of forests, soils, and geomorphology do they occur on?</a:t>
            </a:r>
          </a:p>
          <a:p>
            <a:r>
              <a:rPr lang="en-US" dirty="0"/>
              <a:t>	Inform mapping methods</a:t>
            </a:r>
          </a:p>
          <a:p>
            <a:r>
              <a:rPr lang="en-US" dirty="0"/>
              <a:t>Larger dataset across more than one area is helpful</a:t>
            </a:r>
          </a:p>
          <a:p>
            <a:r>
              <a:rPr lang="en-US" dirty="0"/>
              <a:t>Also be able to look at if landscape patterning plays a role in amphibian vernal pool use</a:t>
            </a:r>
          </a:p>
          <a:p>
            <a:endParaRPr lang="en-US" dirty="0"/>
          </a:p>
          <a:p>
            <a:r>
              <a:rPr lang="en-US" dirty="0"/>
              <a:t>Could look at pool connectivity and historic land use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973CFE-9B93-4747-8A67-7C41CE33CE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127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CF24F-3225-408F-A911-D43CE8E8BE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59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0959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715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7984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28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528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6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143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640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652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085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893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0420B9EB-AB7B-4736-804E-C76A4EF54C1C}" type="datetimeFigureOut">
              <a:rPr lang="en-US" smtClean="0"/>
              <a:t>9/30/2022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E57B78D7-118F-4319-BA06-FC9737D7129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2689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54879-A693-41B6-88C4-1A422B4689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5989" y="567147"/>
            <a:ext cx="5263981" cy="4061013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Mapping and Conservation of </a:t>
            </a:r>
            <a:br>
              <a:rPr lang="en-US" sz="4400" dirty="0"/>
            </a:br>
            <a:r>
              <a:rPr lang="en-US" sz="4400" dirty="0"/>
              <a:t>Vernal Pools Across National Parks in the Great Lakes Region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273E50B-A119-428B-A483-F40F6BAF59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45"/>
          <a:stretch/>
        </p:blipFill>
        <p:spPr bwMode="auto">
          <a:xfrm>
            <a:off x="6320481" y="1"/>
            <a:ext cx="587151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A282A8-4588-4BB3-A8D6-B40A854C7D1E}"/>
              </a:ext>
            </a:extLst>
          </p:cNvPr>
          <p:cNvSpPr txBox="1"/>
          <p:nvPr/>
        </p:nvSpPr>
        <p:spPr>
          <a:xfrm>
            <a:off x="607539" y="4936636"/>
            <a:ext cx="548846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Sam Kurkowski</a:t>
            </a:r>
          </a:p>
          <a:p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MS Applied Ecology</a:t>
            </a:r>
          </a:p>
          <a:p>
            <a:r>
              <a:rPr lang="en-US" sz="16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College of Forest Resources and Environmental Science</a:t>
            </a:r>
          </a:p>
          <a:p>
            <a:r>
              <a:rPr lang="en-US" sz="16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Michigan Technological University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BD59DD-595E-D17B-6B32-3AE42E22B5D6}"/>
              </a:ext>
            </a:extLst>
          </p:cNvPr>
          <p:cNvCxnSpPr/>
          <p:nvPr/>
        </p:nvCxnSpPr>
        <p:spPr>
          <a:xfrm>
            <a:off x="413951" y="4800600"/>
            <a:ext cx="5326019" cy="0"/>
          </a:xfrm>
          <a:prstGeom prst="line">
            <a:avLst/>
          </a:prstGeom>
          <a:ln w="19050"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3269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38334-CCAA-C79C-4B1B-B2FD751BD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911E87F-4B9C-B8A1-1CFB-997BD703E6AB}"/>
              </a:ext>
            </a:extLst>
          </p:cNvPr>
          <p:cNvSpPr txBox="1">
            <a:spLocks/>
          </p:cNvSpPr>
          <p:nvPr/>
        </p:nvSpPr>
        <p:spPr>
          <a:xfrm>
            <a:off x="1024128" y="2263403"/>
            <a:ext cx="6872613" cy="3424466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ClrTx/>
              <a:buFont typeface="+mj-lt"/>
              <a:buAutoNum type="arabicPeriod"/>
            </a:pPr>
            <a:r>
              <a:rPr lang="en-US" sz="3200" dirty="0"/>
              <a:t> Vernal pool background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3200" dirty="0"/>
              <a:t> Mapping vernal pools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3200" dirty="0"/>
              <a:t> Research questions/methods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3200" dirty="0"/>
              <a:t> 2022 Field Work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3200" dirty="0"/>
              <a:t> Preliminary results</a:t>
            </a:r>
          </a:p>
        </p:txBody>
      </p:sp>
      <p:pic>
        <p:nvPicPr>
          <p:cNvPr id="7" name="Picture 2" descr="Vernal Pools: Hatch, Grow and Get Out - - The Adirondack Almanack">
            <a:extLst>
              <a:ext uri="{FF2B5EF4-FFF2-40B4-BE49-F238E27FC236}">
                <a16:creationId xmlns:a16="http://schemas.microsoft.com/office/drawing/2014/main" id="{DBA2C6E6-8C13-05A2-8EEF-862E6EBE3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085" y="1525450"/>
            <a:ext cx="4364506" cy="439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1B9667-3F63-BB05-9867-BB6F166A0124}"/>
              </a:ext>
            </a:extLst>
          </p:cNvPr>
          <p:cNvSpPr txBox="1"/>
          <p:nvPr/>
        </p:nvSpPr>
        <p:spPr>
          <a:xfrm>
            <a:off x="7021520" y="5866441"/>
            <a:ext cx="44596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Source: https://www.adirondackalmanack.com/wp-content/uploads/2015/ 05/Vernal_pools.jpg</a:t>
            </a:r>
          </a:p>
        </p:txBody>
      </p:sp>
    </p:spTree>
    <p:extLst>
      <p:ext uri="{BB962C8B-B14F-4D97-AF65-F5344CB8AC3E}">
        <p14:creationId xmlns:p14="http://schemas.microsoft.com/office/powerpoint/2010/main" val="2983886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6E13E-20A9-E687-B75F-8676F1C48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279" y="1643496"/>
            <a:ext cx="5570951" cy="1499616"/>
          </a:xfrm>
        </p:spPr>
        <p:txBody>
          <a:bodyPr/>
          <a:lstStyle/>
          <a:p>
            <a:r>
              <a:rPr lang="en-US" dirty="0"/>
              <a:t>What are vernal pools?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78B28-F2F1-96AA-4EAD-45876D396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0302" y="3202824"/>
            <a:ext cx="5432656" cy="4023360"/>
          </a:xfrm>
        </p:spPr>
        <p:txBody>
          <a:bodyPr/>
          <a:lstStyle/>
          <a:p>
            <a:r>
              <a:rPr lang="en-US" sz="2800" dirty="0"/>
              <a:t>Small, isolated depressions that hold water temporarily during the spring and often dry out by summertime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AEDE887-D0A3-AF60-B4E7-43F558823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156886" cy="3867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F6493222-C0D4-C356-E0D3-489A7B2F60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" b="6709"/>
          <a:stretch/>
        </p:blipFill>
        <p:spPr bwMode="auto">
          <a:xfrm>
            <a:off x="0" y="3361038"/>
            <a:ext cx="5156886" cy="349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154810D-F415-15DD-837D-BA2B14B086E5}"/>
              </a:ext>
            </a:extLst>
          </p:cNvPr>
          <p:cNvSpPr/>
          <p:nvPr/>
        </p:nvSpPr>
        <p:spPr>
          <a:xfrm>
            <a:off x="0" y="3361038"/>
            <a:ext cx="5156886" cy="6796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D21057-03D3-B2AA-138D-CF9421373B21}"/>
              </a:ext>
            </a:extLst>
          </p:cNvPr>
          <p:cNvCxnSpPr/>
          <p:nvPr/>
        </p:nvCxnSpPr>
        <p:spPr>
          <a:xfrm>
            <a:off x="6260302" y="2835876"/>
            <a:ext cx="5326019" cy="0"/>
          </a:xfrm>
          <a:prstGeom prst="line">
            <a:avLst/>
          </a:prstGeom>
          <a:ln w="19050"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872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BCB08-F7AC-4735-A636-0122E72BF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418" y="457128"/>
            <a:ext cx="3529506" cy="1658198"/>
          </a:xfrm>
        </p:spPr>
        <p:txBody>
          <a:bodyPr/>
          <a:lstStyle/>
          <a:p>
            <a:r>
              <a:rPr lang="en-US" dirty="0"/>
              <a:t>Mapping Vernal Pools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461AA0C-4A1F-42B5-96E2-1AD85D795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6488" y="2386614"/>
            <a:ext cx="4473524" cy="401425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800" dirty="0"/>
              <a:t>Voyagers</a:t>
            </a:r>
          </a:p>
          <a:p>
            <a:pPr marL="457200" indent="-457200">
              <a:buAutoNum type="arabicPeriod"/>
            </a:pPr>
            <a:r>
              <a:rPr lang="en-US" sz="2800" dirty="0"/>
              <a:t>Apostle Islands</a:t>
            </a:r>
          </a:p>
          <a:p>
            <a:pPr marL="457200" indent="-457200">
              <a:buAutoNum type="arabicPeriod"/>
            </a:pPr>
            <a:r>
              <a:rPr lang="en-US" sz="2800" dirty="0"/>
              <a:t>Pictured Rocks</a:t>
            </a:r>
          </a:p>
          <a:p>
            <a:pPr marL="457200" indent="-457200">
              <a:buFont typeface="Arial" pitchFamily="34" charset="0"/>
              <a:buAutoNum type="arabicPeriod"/>
            </a:pPr>
            <a:r>
              <a:rPr lang="en-US" sz="2800" dirty="0"/>
              <a:t>Sleeping Bear</a:t>
            </a:r>
          </a:p>
          <a:p>
            <a:pPr marL="457200" indent="-457200">
              <a:buFont typeface="Arial" pitchFamily="34" charset="0"/>
              <a:buAutoNum type="arabicPeriod"/>
            </a:pPr>
            <a:r>
              <a:rPr lang="en-US" sz="2800" dirty="0"/>
              <a:t>Isle Royale</a:t>
            </a:r>
          </a:p>
          <a:p>
            <a:pPr marL="457200" indent="-457200">
              <a:buAutoNum type="arabicPeriod"/>
            </a:pPr>
            <a:endParaRPr lang="en-US" sz="3200" dirty="0"/>
          </a:p>
        </p:txBody>
      </p:sp>
      <p:pic>
        <p:nvPicPr>
          <p:cNvPr id="4" name="Picture 3" descr="Diagram, map&#10;&#10;Description automatically generated">
            <a:extLst>
              <a:ext uri="{FF2B5EF4-FFF2-40B4-BE49-F238E27FC236}">
                <a16:creationId xmlns:a16="http://schemas.microsoft.com/office/drawing/2014/main" id="{E384267D-8FA9-D47E-6160-33C318104B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" t="2713" r="2013" b="3577"/>
          <a:stretch/>
        </p:blipFill>
        <p:spPr>
          <a:xfrm>
            <a:off x="636296" y="583684"/>
            <a:ext cx="7038573" cy="5323974"/>
          </a:xfrm>
          <a:prstGeom prst="rect">
            <a:avLst/>
          </a:prstGeom>
          <a:ln>
            <a:solidFill>
              <a:schemeClr val="tx1">
                <a:lumMod val="90000"/>
                <a:lumOff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586294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81D98-D328-E67A-6D8F-6E45E9189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57C321D1-5FBE-F3AF-1537-48CF6177CA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4930228"/>
              </p:ext>
            </p:extLst>
          </p:nvPr>
        </p:nvGraphicFramePr>
        <p:xfrm>
          <a:off x="581633" y="2151529"/>
          <a:ext cx="5302531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4">
            <a:extLst>
              <a:ext uri="{FF2B5EF4-FFF2-40B4-BE49-F238E27FC236}">
                <a16:creationId xmlns:a16="http://schemas.microsoft.com/office/drawing/2014/main" id="{3754D405-CD6F-1DFF-7A7B-209B7FB5A7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3" r="3452"/>
          <a:stretch/>
        </p:blipFill>
        <p:spPr bwMode="auto">
          <a:xfrm>
            <a:off x="6165476" y="1576958"/>
            <a:ext cx="5634318" cy="4597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275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57999-5713-43D0-BEE0-3AF699032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B574B-DDC4-4A94-966F-2B73DC712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360" y="1906859"/>
            <a:ext cx="9720071" cy="402336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More avenues to explore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F5DB52A-9D1E-4EDD-A4F0-3FF44097E816}"/>
              </a:ext>
            </a:extLst>
          </p:cNvPr>
          <p:cNvSpPr txBox="1">
            <a:spLocks/>
          </p:cNvSpPr>
          <p:nvPr/>
        </p:nvSpPr>
        <p:spPr>
          <a:xfrm>
            <a:off x="904360" y="2483021"/>
            <a:ext cx="10946526" cy="1356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Wingdings" panose="05000000000000000000" pitchFamily="2" charset="2"/>
              <a:buChar char="Ø"/>
            </a:pPr>
            <a:r>
              <a:rPr lang="en-US" sz="2000" i="1" dirty="0"/>
              <a:t>Historic land use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i="1" dirty="0"/>
              <a:t>Landscape connectivity of pools</a:t>
            </a:r>
          </a:p>
        </p:txBody>
      </p:sp>
      <p:pic>
        <p:nvPicPr>
          <p:cNvPr id="1026" name="Picture 2" descr="Ghost Towns - Sleeping Bear Dunes National Lakeshore (U.S. National Park  Service)">
            <a:extLst>
              <a:ext uri="{FF2B5EF4-FFF2-40B4-BE49-F238E27FC236}">
                <a16:creationId xmlns:a16="http://schemas.microsoft.com/office/drawing/2014/main" id="{ADA6C152-268E-42CB-98E8-88BCA7337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6" y="3354519"/>
            <a:ext cx="4985638" cy="2973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1A7E52-E593-4E0C-9ECD-82D78B9F8F72}"/>
              </a:ext>
            </a:extLst>
          </p:cNvPr>
          <p:cNvSpPr txBox="1"/>
          <p:nvPr/>
        </p:nvSpPr>
        <p:spPr>
          <a:xfrm>
            <a:off x="676656" y="6328408"/>
            <a:ext cx="44452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Source: https://www.nps.gov/slbe/learn/historyculture/ghosttowns.htm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322CF2-3825-42FF-A89F-863BACE5A076}"/>
              </a:ext>
            </a:extLst>
          </p:cNvPr>
          <p:cNvSpPr txBox="1"/>
          <p:nvPr/>
        </p:nvSpPr>
        <p:spPr>
          <a:xfrm>
            <a:off x="6377623" y="6197603"/>
            <a:ext cx="51377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Source: https://content.yardmap.org/wp-content/uploads/2015/08/Connectivity.jpg</a:t>
            </a:r>
          </a:p>
        </p:txBody>
      </p:sp>
      <p:pic>
        <p:nvPicPr>
          <p:cNvPr id="5" name="Picture 2" descr="An Introduction to Habitat Connectivity | Habitat Network">
            <a:extLst>
              <a:ext uri="{FF2B5EF4-FFF2-40B4-BE49-F238E27FC236}">
                <a16:creationId xmlns:a16="http://schemas.microsoft.com/office/drawing/2014/main" id="{CA3DA081-2072-46BA-9229-C12E44F128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05"/>
          <a:stretch/>
        </p:blipFill>
        <p:spPr bwMode="auto">
          <a:xfrm>
            <a:off x="6612334" y="1733777"/>
            <a:ext cx="4391025" cy="4463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1202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FD274-7A28-4DF2-988A-6AB00C61E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291" y="491640"/>
            <a:ext cx="10772775" cy="1658198"/>
          </a:xfrm>
        </p:spPr>
        <p:txBody>
          <a:bodyPr/>
          <a:lstStyle/>
          <a:p>
            <a:r>
              <a:rPr lang="en-US" dirty="0"/>
              <a:t>  Predators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2CBC74A-4CD5-4571-9FA4-BA74748B72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1" t="38995" r="19491" b="11917"/>
          <a:stretch/>
        </p:blipFill>
        <p:spPr bwMode="auto">
          <a:xfrm>
            <a:off x="497938" y="2019153"/>
            <a:ext cx="4201297" cy="3929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5180513-30A2-4AE1-A867-9A9A42928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457" y="1004232"/>
            <a:ext cx="3644153" cy="2552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7C4D33-23F0-4106-B3E3-0F1D14CFCE53}"/>
              </a:ext>
            </a:extLst>
          </p:cNvPr>
          <p:cNvSpPr txBox="1"/>
          <p:nvPr/>
        </p:nvSpPr>
        <p:spPr>
          <a:xfrm>
            <a:off x="5303457" y="3529517"/>
            <a:ext cx="41615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Source: http://www.herprman.com/species/frogs/bullfrog</a:t>
            </a:r>
          </a:p>
        </p:txBody>
      </p:sp>
      <p:pic>
        <p:nvPicPr>
          <p:cNvPr id="2054" name="Picture 6" descr="Brown Trout">
            <a:extLst>
              <a:ext uri="{FF2B5EF4-FFF2-40B4-BE49-F238E27FC236}">
                <a16:creationId xmlns:a16="http://schemas.microsoft.com/office/drawing/2014/main" id="{0FACE722-A9B3-419C-8A59-E4D150F46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423" y="4085625"/>
            <a:ext cx="5951484" cy="2420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52BC5360-A5A8-4266-89AE-1C340AE96A2E}"/>
              </a:ext>
            </a:extLst>
          </p:cNvPr>
          <p:cNvSpPr txBox="1">
            <a:spLocks/>
          </p:cNvSpPr>
          <p:nvPr/>
        </p:nvSpPr>
        <p:spPr>
          <a:xfrm>
            <a:off x="5303457" y="3921932"/>
            <a:ext cx="3772587" cy="972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</a:rPr>
              <a:t>Fish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97E872A-1864-44F7-9880-FEACAB5B288C}"/>
              </a:ext>
            </a:extLst>
          </p:cNvPr>
          <p:cNvSpPr txBox="1">
            <a:spLocks/>
          </p:cNvSpPr>
          <p:nvPr/>
        </p:nvSpPr>
        <p:spPr>
          <a:xfrm>
            <a:off x="9023220" y="916539"/>
            <a:ext cx="2165688" cy="972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</a:rPr>
              <a:t>Bullfrog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43CEC63-0760-4E04-B54A-A26C67D5D39F}"/>
              </a:ext>
            </a:extLst>
          </p:cNvPr>
          <p:cNvSpPr txBox="1">
            <a:spLocks/>
          </p:cNvSpPr>
          <p:nvPr/>
        </p:nvSpPr>
        <p:spPr>
          <a:xfrm>
            <a:off x="435216" y="5714263"/>
            <a:ext cx="3772587" cy="972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/>
                </a:solidFill>
              </a:rPr>
              <a:t>Green frog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3F0677-DD95-41D2-A0DC-B7252629B05A}"/>
              </a:ext>
            </a:extLst>
          </p:cNvPr>
          <p:cNvSpPr txBox="1"/>
          <p:nvPr/>
        </p:nvSpPr>
        <p:spPr>
          <a:xfrm>
            <a:off x="5237423" y="6505741"/>
            <a:ext cx="41615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Source: https://www.ncwildlife.org/learning/species/fish/brown-trout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24A5A93-D45F-A136-E3E5-9E63EABF690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0572" r="26329" b="18842"/>
          <a:stretch/>
        </p:blipFill>
        <p:spPr>
          <a:xfrm>
            <a:off x="491892" y="2019153"/>
            <a:ext cx="4293774" cy="3929246"/>
          </a:xfrm>
          <a:prstGeom prst="rect">
            <a:avLst/>
          </a:prstGeom>
        </p:spPr>
      </p:pic>
      <p:pic>
        <p:nvPicPr>
          <p:cNvPr id="16" name="Picture 22">
            <a:extLst>
              <a:ext uri="{FF2B5EF4-FFF2-40B4-BE49-F238E27FC236}">
                <a16:creationId xmlns:a16="http://schemas.microsoft.com/office/drawing/2014/main" id="{F179D338-A7CE-5F9E-256D-79863B61E5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77" r="7467" b="5946"/>
          <a:stretch/>
        </p:blipFill>
        <p:spPr bwMode="auto">
          <a:xfrm>
            <a:off x="491892" y="2005834"/>
            <a:ext cx="4293774" cy="3955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04596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1850</TotalTime>
  <Words>316</Words>
  <Application>Microsoft Office PowerPoint</Application>
  <PresentationFormat>Widescreen</PresentationFormat>
  <Paragraphs>50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Mapping and Conservation of  Vernal Pools Across National Parks in the Great Lakes Region</vt:lpstr>
      <vt:lpstr>OUTLINE</vt:lpstr>
      <vt:lpstr>What are vernal pools?</vt:lpstr>
      <vt:lpstr>Mapping Vernal Pools</vt:lpstr>
      <vt:lpstr>Research questions</vt:lpstr>
      <vt:lpstr>What’s next? </vt:lpstr>
      <vt:lpstr>  Predators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and Conservation of  Vernal Pools Across National Parks in the Great Lakes Region</dc:title>
  <dc:creator>sam kurkowski</dc:creator>
  <cp:lastModifiedBy>Randy L. Swaty</cp:lastModifiedBy>
  <cp:revision>2</cp:revision>
  <dcterms:created xsi:type="dcterms:W3CDTF">2022-06-21T16:20:49Z</dcterms:created>
  <dcterms:modified xsi:type="dcterms:W3CDTF">2022-09-30T12:35:15Z</dcterms:modified>
</cp:coreProperties>
</file>

<file path=docProps/thumbnail.jpeg>
</file>